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handoutMasterIdLst>
    <p:handoutMasterId r:id="rId28"/>
  </p:handoutMasterIdLst>
  <p:sldIdLst>
    <p:sldId id="256" r:id="rId3"/>
    <p:sldId id="330" r:id="rId4"/>
    <p:sldId id="331" r:id="rId5"/>
    <p:sldId id="292" r:id="rId6"/>
    <p:sldId id="332" r:id="rId7"/>
    <p:sldId id="333" r:id="rId8"/>
    <p:sldId id="334" r:id="rId9"/>
    <p:sldId id="270" r:id="rId10"/>
    <p:sldId id="280" r:id="rId11"/>
    <p:sldId id="314" r:id="rId12"/>
    <p:sldId id="335" r:id="rId13"/>
    <p:sldId id="336" r:id="rId14"/>
    <p:sldId id="337" r:id="rId15"/>
    <p:sldId id="328" r:id="rId16"/>
    <p:sldId id="338" r:id="rId17"/>
    <p:sldId id="339" r:id="rId18"/>
    <p:sldId id="340" r:id="rId19"/>
    <p:sldId id="341" r:id="rId20"/>
    <p:sldId id="342" r:id="rId21"/>
    <p:sldId id="343" r:id="rId22"/>
    <p:sldId id="324" r:id="rId23"/>
    <p:sldId id="329" r:id="rId24"/>
    <p:sldId id="293" r:id="rId25"/>
    <p:sldId id="294" r:id="rId26"/>
    <p:sldId id="323" r:id="rId27"/>
  </p:sldIdLst>
  <p:sldSz cx="12192000" cy="6858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>
        <p:scale>
          <a:sx n="88" d="100"/>
          <a:sy n="88" d="100"/>
        </p:scale>
        <p:origin x="1470" y="6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A41FF3-7D2E-4606-BE6C-E6242C2108A6}" type="datetimeFigureOut">
              <a:rPr lang="pt-BR" smtClean="0"/>
              <a:pPr/>
              <a:t>07/02/2023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F3FC96-586F-4994-8817-8033B29AC30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6900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10058040" cy="1931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1069920" y="4237200"/>
            <a:ext cx="10058040" cy="1931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4908240" cy="1931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6224040" y="2121480"/>
            <a:ext cx="4908240" cy="1931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224040" y="4237200"/>
            <a:ext cx="4908240" cy="1931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1069920" y="4237200"/>
            <a:ext cx="4908240" cy="1931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10058040" cy="4050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1069920" y="2121480"/>
            <a:ext cx="10058040" cy="4050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pic>
        <p:nvPicPr>
          <p:cNvPr id="44" name="Imagem 43"/>
          <p:cNvPicPr/>
          <p:nvPr/>
        </p:nvPicPr>
        <p:blipFill>
          <a:blip r:embed="rId2"/>
          <a:stretch/>
        </p:blipFill>
        <p:spPr>
          <a:xfrm>
            <a:off x="3560400" y="2121120"/>
            <a:ext cx="5076360" cy="4050360"/>
          </a:xfrm>
          <a:prstGeom prst="rect">
            <a:avLst/>
          </a:prstGeom>
          <a:ln>
            <a:noFill/>
          </a:ln>
        </p:spPr>
      </p:pic>
      <p:pic>
        <p:nvPicPr>
          <p:cNvPr id="45" name="Imagem 44"/>
          <p:cNvPicPr/>
          <p:nvPr/>
        </p:nvPicPr>
        <p:blipFill>
          <a:blip r:embed="rId2"/>
          <a:stretch/>
        </p:blipFill>
        <p:spPr>
          <a:xfrm>
            <a:off x="3560400" y="2121120"/>
            <a:ext cx="5076360" cy="4050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subTitle"/>
          </p:nvPr>
        </p:nvSpPr>
        <p:spPr>
          <a:xfrm>
            <a:off x="1069920" y="2121480"/>
            <a:ext cx="10058040" cy="40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10058040" cy="4050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4908240" cy="4050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24040" y="2121480"/>
            <a:ext cx="4908240" cy="4050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subTitle"/>
          </p:nvPr>
        </p:nvSpPr>
        <p:spPr>
          <a:xfrm>
            <a:off x="1069920" y="484560"/>
            <a:ext cx="10058040" cy="7458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4908240" cy="1931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1069920" y="4237200"/>
            <a:ext cx="4908240" cy="1931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224040" y="2121480"/>
            <a:ext cx="4908240" cy="4050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subTitle"/>
          </p:nvPr>
        </p:nvSpPr>
        <p:spPr>
          <a:xfrm>
            <a:off x="1069920" y="2121480"/>
            <a:ext cx="10058040" cy="40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4908240" cy="4050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6224040" y="2121480"/>
            <a:ext cx="4908240" cy="1931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6224040" y="4237200"/>
            <a:ext cx="4908240" cy="1931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4908240" cy="1931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4040" y="2121480"/>
            <a:ext cx="4908240" cy="1931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1069920" y="4237200"/>
            <a:ext cx="10058040" cy="1931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10058040" cy="1931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1069920" y="4237200"/>
            <a:ext cx="10058040" cy="1931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4908240" cy="1931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6224040" y="2121480"/>
            <a:ext cx="4908240" cy="1931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6224040" y="4237200"/>
            <a:ext cx="4908240" cy="1931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1069920" y="4237200"/>
            <a:ext cx="4908240" cy="1931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10058040" cy="4050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1069920" y="2121480"/>
            <a:ext cx="10058040" cy="4050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pic>
        <p:nvPicPr>
          <p:cNvPr id="85" name="Imagem 84"/>
          <p:cNvPicPr/>
          <p:nvPr/>
        </p:nvPicPr>
        <p:blipFill>
          <a:blip r:embed="rId2"/>
          <a:stretch/>
        </p:blipFill>
        <p:spPr>
          <a:xfrm>
            <a:off x="3560400" y="2121120"/>
            <a:ext cx="5076360" cy="4050360"/>
          </a:xfrm>
          <a:prstGeom prst="rect">
            <a:avLst/>
          </a:prstGeom>
          <a:ln>
            <a:noFill/>
          </a:ln>
        </p:spPr>
      </p:pic>
      <p:pic>
        <p:nvPicPr>
          <p:cNvPr id="86" name="Imagem 85"/>
          <p:cNvPicPr/>
          <p:nvPr/>
        </p:nvPicPr>
        <p:blipFill>
          <a:blip r:embed="rId2"/>
          <a:stretch/>
        </p:blipFill>
        <p:spPr>
          <a:xfrm>
            <a:off x="3560400" y="2121120"/>
            <a:ext cx="5076360" cy="4050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10058040" cy="4050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4908240" cy="4050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24040" y="2121480"/>
            <a:ext cx="4908240" cy="4050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subTitle"/>
          </p:nvPr>
        </p:nvSpPr>
        <p:spPr>
          <a:xfrm>
            <a:off x="1069920" y="484560"/>
            <a:ext cx="10058040" cy="7458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4908240" cy="1931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1069920" y="4237200"/>
            <a:ext cx="4908240" cy="1931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224040" y="2121480"/>
            <a:ext cx="4908240" cy="4050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4908240" cy="4050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224040" y="2121480"/>
            <a:ext cx="4908240" cy="1931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6224040" y="4237200"/>
            <a:ext cx="4908240" cy="1931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069920" y="2121480"/>
            <a:ext cx="4908240" cy="1931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4040" y="2121480"/>
            <a:ext cx="4908240" cy="1931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1069920" y="4237200"/>
            <a:ext cx="10058040" cy="1931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stomShape 1"/>
          <p:cNvSpPr/>
          <p:nvPr/>
        </p:nvSpPr>
        <p:spPr>
          <a:xfrm>
            <a:off x="11401560" y="6229800"/>
            <a:ext cx="456840" cy="456840"/>
          </a:xfrm>
          <a:prstGeom prst="ellipse">
            <a:avLst/>
          </a:prstGeom>
          <a:blipFill>
            <a:blip r:embed="rId14"/>
            <a:tile/>
          </a:blip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" name="CustomShape 2"/>
          <p:cNvSpPr/>
          <p:nvPr/>
        </p:nvSpPr>
        <p:spPr>
          <a:xfrm>
            <a:off x="11431080" y="6258960"/>
            <a:ext cx="398520" cy="398520"/>
          </a:xfrm>
          <a:prstGeom prst="ellipse">
            <a:avLst/>
          </a:prstGeom>
          <a:noFill/>
          <a:ln w="1260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920880" y="1347120"/>
            <a:ext cx="10222560" cy="80280"/>
          </a:xfrm>
          <a:prstGeom prst="rect">
            <a:avLst/>
          </a:prstGeom>
          <a:blipFill>
            <a:blip r:embed="rId15"/>
            <a:tile/>
          </a:blip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920880" y="4299840"/>
            <a:ext cx="10222560" cy="80280"/>
          </a:xfrm>
          <a:prstGeom prst="rect">
            <a:avLst/>
          </a:prstGeom>
          <a:blipFill>
            <a:blip r:embed="rId15"/>
            <a:tile/>
          </a:blip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920880" y="1484640"/>
            <a:ext cx="10222560" cy="2742840"/>
          </a:xfrm>
          <a:prstGeom prst="rect">
            <a:avLst/>
          </a:prstGeom>
          <a:blipFill>
            <a:blip r:embed="rId15"/>
            <a:tile/>
          </a:blip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CustomShape 6"/>
          <p:cNvSpPr/>
          <p:nvPr/>
        </p:nvSpPr>
        <p:spPr>
          <a:xfrm>
            <a:off x="9649080" y="4069080"/>
            <a:ext cx="1080720" cy="1080720"/>
          </a:xfrm>
          <a:prstGeom prst="ellipse">
            <a:avLst/>
          </a:prstGeom>
          <a:blipFill>
            <a:blip r:embed="rId16"/>
            <a:tile/>
          </a:blip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CustomShape 7"/>
          <p:cNvSpPr/>
          <p:nvPr/>
        </p:nvSpPr>
        <p:spPr>
          <a:xfrm>
            <a:off x="9757440" y="4177080"/>
            <a:ext cx="864360" cy="864360"/>
          </a:xfrm>
          <a:prstGeom prst="ellipse">
            <a:avLst/>
          </a:prstGeom>
          <a:noFill/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PlaceHolder 8"/>
          <p:cNvSpPr>
            <a:spLocks noGrp="1"/>
          </p:cNvSpPr>
          <p:nvPr>
            <p:ph type="title"/>
          </p:nvPr>
        </p:nvSpPr>
        <p:spPr>
          <a:xfrm>
            <a:off x="1051560" y="1432080"/>
            <a:ext cx="9966600" cy="303552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9600" b="0" strike="noStrike" cap="all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 Condensed"/>
              </a:rPr>
              <a:t>Clique para editar o título mestre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dt"/>
          </p:nvPr>
        </p:nvSpPr>
        <p:spPr>
          <a:xfrm>
            <a:off x="7964280" y="6272640"/>
            <a:ext cx="327312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4A5B4ED1-F3BF-4B6C-9CB0-8C16DC7CF70B}" type="datetime">
              <a:rPr lang="pt-BR" sz="1100" b="0" strike="noStrike" spc="-1">
                <a:solidFill>
                  <a:srgbClr val="696464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pPr algn="r">
                <a:lnSpc>
                  <a:spcPct val="100000"/>
                </a:lnSpc>
              </a:pPr>
              <a:t>07/02/2023</a:t>
            </a:fld>
            <a:endParaRPr lang="pt-BR" sz="1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" name="PlaceHolder 10"/>
          <p:cNvSpPr>
            <a:spLocks noGrp="1"/>
          </p:cNvSpPr>
          <p:nvPr>
            <p:ph type="ftr"/>
          </p:nvPr>
        </p:nvSpPr>
        <p:spPr>
          <a:xfrm>
            <a:off x="1088280" y="6272640"/>
            <a:ext cx="6327360" cy="364680"/>
          </a:xfrm>
          <a:prstGeom prst="rect">
            <a:avLst/>
          </a:prstGeom>
        </p:spPr>
        <p:txBody>
          <a:bodyPr anchor="ctr"/>
          <a:lstStyle/>
          <a:p>
            <a:endParaRPr lang="pt-BR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" name="PlaceHolder 11"/>
          <p:cNvSpPr>
            <a:spLocks noGrp="1"/>
          </p:cNvSpPr>
          <p:nvPr>
            <p:ph type="sldNum"/>
          </p:nvPr>
        </p:nvSpPr>
        <p:spPr>
          <a:xfrm>
            <a:off x="9592560" y="4289400"/>
            <a:ext cx="1193400" cy="6397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fld id="{5FF1B661-AE83-4BA1-92DE-1896B3FB1061}" type="slidenum">
              <a:rPr lang="pt-BR" sz="2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Rockwell Condensed"/>
              </a:rPr>
              <a:pPr algn="ctr">
                <a:lnSpc>
                  <a:spcPct val="100000"/>
                </a:lnSpc>
              </a:pPr>
              <a:t>‹nº›</a:t>
            </a:fld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" name="PlaceHolder 1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Clique para editar o formato do texto da estrutura de tópicos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2.º nível da estrutura de tópicos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3.º nível da estrutura de tópicos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4.º nível da estrutura de tópicos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5.º nível da estrutura de tópicos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6.º nível da estrutura de tópicos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11401560" y="6229800"/>
            <a:ext cx="456840" cy="456840"/>
          </a:xfrm>
          <a:prstGeom prst="ellipse">
            <a:avLst/>
          </a:prstGeom>
          <a:blipFill>
            <a:blip r:embed="rId14"/>
            <a:tile/>
          </a:blip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" name="CustomShape 2"/>
          <p:cNvSpPr/>
          <p:nvPr/>
        </p:nvSpPr>
        <p:spPr>
          <a:xfrm>
            <a:off x="11431080" y="6258960"/>
            <a:ext cx="398520" cy="398520"/>
          </a:xfrm>
          <a:prstGeom prst="ellipse">
            <a:avLst/>
          </a:prstGeom>
          <a:noFill/>
          <a:ln w="1260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" name="PlaceHolder 3"/>
          <p:cNvSpPr>
            <a:spLocks noGrp="1"/>
          </p:cNvSpPr>
          <p:nvPr>
            <p:ph type="title"/>
          </p:nvPr>
        </p:nvSpPr>
        <p:spPr>
          <a:xfrm>
            <a:off x="1069920" y="484560"/>
            <a:ext cx="10058040" cy="16088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5400" b="0" strike="noStrike" cap="all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 Condensed"/>
              </a:rPr>
              <a:t>Clique para editar o título mestre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1069920" y="2121480"/>
            <a:ext cx="10058040" cy="405036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Clique para editar o formato do texto da estrutura de tópicos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2.º nível da estrutura de tópicos</a:t>
            </a:r>
            <a:endParaRPr lang="en-US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3.º nível da estrutura de tópicos</a:t>
            </a:r>
            <a:endParaRPr lang="en-US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4.º nível da estrutura de tópicos</a:t>
            </a:r>
            <a:endParaRPr lang="en-US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5.º nível da estrutura de tópicos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6.º nível da estrutura de tópicos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7.º nível da estrutura de tópicosClique para editar o texto mestre</a:t>
            </a:r>
          </a:p>
          <a:p>
            <a:pPr marL="3456000" lvl="7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Segundo nível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  <a:p>
            <a:pPr marL="3888000" lvl="8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Terceiro nível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  <a:p>
            <a:pPr marL="4320000" lvl="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Quarto nível</a:t>
            </a:r>
          </a:p>
          <a:p>
            <a:pPr marL="4320000" lvl="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t>Quinto nível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50" name="PlaceHolder 5"/>
          <p:cNvSpPr>
            <a:spLocks noGrp="1"/>
          </p:cNvSpPr>
          <p:nvPr>
            <p:ph type="dt"/>
          </p:nvPr>
        </p:nvSpPr>
        <p:spPr>
          <a:xfrm>
            <a:off x="7964280" y="6272640"/>
            <a:ext cx="327312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D61709F4-5541-482E-9210-1DA29D03BF6A}" type="datetime">
              <a:rPr lang="pt-BR" sz="1100" b="0" strike="noStrike" spc="-1">
                <a:solidFill>
                  <a:srgbClr val="696464"/>
                </a:solidFill>
                <a:uFill>
                  <a:solidFill>
                    <a:srgbClr val="FFFFFF"/>
                  </a:solidFill>
                </a:uFill>
                <a:latin typeface="Rockwell"/>
              </a:rPr>
              <a:pPr algn="r">
                <a:lnSpc>
                  <a:spcPct val="100000"/>
                </a:lnSpc>
              </a:pPr>
              <a:t>07/02/2023</a:t>
            </a:fld>
            <a:endParaRPr lang="pt-BR" sz="1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1" name="PlaceHolder 6"/>
          <p:cNvSpPr>
            <a:spLocks noGrp="1"/>
          </p:cNvSpPr>
          <p:nvPr>
            <p:ph type="ftr"/>
          </p:nvPr>
        </p:nvSpPr>
        <p:spPr>
          <a:xfrm>
            <a:off x="1088280" y="6272640"/>
            <a:ext cx="6327360" cy="364680"/>
          </a:xfrm>
          <a:prstGeom prst="rect">
            <a:avLst/>
          </a:prstGeom>
        </p:spPr>
        <p:txBody>
          <a:bodyPr anchor="ctr"/>
          <a:lstStyle/>
          <a:p>
            <a:endParaRPr lang="pt-BR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2" name="PlaceHolder 7"/>
          <p:cNvSpPr>
            <a:spLocks noGrp="1"/>
          </p:cNvSpPr>
          <p:nvPr>
            <p:ph type="sldNum"/>
          </p:nvPr>
        </p:nvSpPr>
        <p:spPr>
          <a:xfrm>
            <a:off x="11311200" y="6272640"/>
            <a:ext cx="63972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fld id="{25C9CA27-9950-4438-9A4C-8B1376EE9C00}" type="slidenum">
              <a:rPr lang="pt-BR" sz="1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Rockwell Condensed"/>
              </a:rPr>
              <a:pPr algn="ctr">
                <a:lnSpc>
                  <a:spcPct val="100000"/>
                </a:lnSpc>
              </a:pPr>
              <a:t>‹nº›</a:t>
            </a:fld>
            <a:endParaRPr lang="pt-B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1051560" y="1262160"/>
            <a:ext cx="9966600" cy="27244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800" b="0" strike="noStrike" cap="all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ockwell Condensed"/>
              </a:rPr>
              <a:t> </a:t>
            </a:r>
            <a:r>
              <a:rPr lang="en-US" sz="4800" cap="all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 charset="0"/>
                <a:cs typeface="Arial" pitchFamily="34" charset="0"/>
              </a:rPr>
              <a:t>o “</a:t>
            </a:r>
            <a:r>
              <a:rPr lang="en-US" sz="4800" cap="all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 charset="0"/>
                <a:cs typeface="Arial" pitchFamily="34" charset="0"/>
              </a:rPr>
              <a:t>futuro</a:t>
            </a:r>
            <a:r>
              <a:rPr lang="en-US" sz="4800" cap="all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 charset="0"/>
                <a:cs typeface="Arial" pitchFamily="34" charset="0"/>
              </a:rPr>
              <a:t>” do </a:t>
            </a:r>
            <a:r>
              <a:rPr lang="en-US" sz="4800" cap="all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 charset="0"/>
                <a:cs typeface="Arial" pitchFamily="34" charset="0"/>
              </a:rPr>
              <a:t>nem</a:t>
            </a:r>
            <a:endParaRPr lang="en-US" sz="4800" cap="all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</a:pPr>
            <a:endParaRPr lang="en-US" sz="4000" b="0" strike="noStrike" cap="all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</a:pPr>
            <a:endParaRPr lang="en-US" sz="1600" b="0" strike="noStrike" cap="all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2000" b="1" strike="noStrike" cap="all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 charset="0"/>
                <a:cs typeface="Arial" pitchFamily="34" charset="0"/>
              </a:rPr>
              <a:t>AdiLSON</a:t>
            </a:r>
            <a:r>
              <a:rPr lang="en-US" sz="2000" b="1" strike="noStrike" cap="all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 charset="0"/>
                <a:cs typeface="Arial" pitchFamily="34" charset="0"/>
              </a:rPr>
              <a:t> CESAR DE ARAUJO / </a:t>
            </a:r>
            <a:r>
              <a:rPr lang="en-US" sz="2000" b="1" strike="noStrike" cap="all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 charset="0"/>
                <a:cs typeface="Arial" pitchFamily="34" charset="0"/>
              </a:rPr>
              <a:t>ifb</a:t>
            </a:r>
            <a:endParaRPr lang="en-US" sz="2000" b="1" strike="noStrike" cap="all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2000" b="1" cap="all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 charset="0"/>
                <a:cs typeface="Arial" pitchFamily="34" charset="0"/>
              </a:rPr>
              <a:t>Pesquisador</a:t>
            </a:r>
            <a:r>
              <a:rPr lang="en-US" sz="2000" b="1" cap="all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 charset="0"/>
                <a:cs typeface="Arial" pitchFamily="34" charset="0"/>
              </a:rPr>
              <a:t> do </a:t>
            </a:r>
            <a:r>
              <a:rPr lang="en-US" sz="2000" b="1" cap="all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 charset="0"/>
                <a:cs typeface="Arial" pitchFamily="34" charset="0"/>
              </a:rPr>
              <a:t>Observatório</a:t>
            </a:r>
            <a:r>
              <a:rPr lang="en-US" sz="2000" b="1" cap="all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cap="all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 charset="0"/>
                <a:cs typeface="Arial" pitchFamily="34" charset="0"/>
              </a:rPr>
              <a:t>nacional</a:t>
            </a:r>
            <a:r>
              <a:rPr lang="en-US" sz="2000" b="1" cap="all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 charset="0"/>
                <a:cs typeface="Arial" pitchFamily="34" charset="0"/>
              </a:rPr>
              <a:t> do </a:t>
            </a:r>
            <a:r>
              <a:rPr lang="en-US" sz="2000" b="1" cap="all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 charset="0"/>
                <a:cs typeface="Arial" pitchFamily="34" charset="0"/>
              </a:rPr>
              <a:t>Ensino</a:t>
            </a:r>
            <a:r>
              <a:rPr lang="en-US" sz="2000" b="1" cap="all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cap="all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 charset="0"/>
                <a:cs typeface="Arial" pitchFamily="34" charset="0"/>
              </a:rPr>
              <a:t>Médio</a:t>
            </a:r>
            <a:endParaRPr lang="en-US" sz="2000" b="1" cap="all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</a:pPr>
            <a:endParaRPr lang="en-US" sz="1600" b="0" strike="noStrike" cap="all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</a:pPr>
            <a:endParaRPr lang="en-US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439725" y="4413834"/>
            <a:ext cx="7890840" cy="1069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endParaRPr lang="pt-BR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7173" y="-291818"/>
            <a:ext cx="10058040" cy="1608840"/>
          </a:xfrm>
        </p:spPr>
        <p:txBody>
          <a:bodyPr/>
          <a:lstStyle/>
          <a:p>
            <a:r>
              <a:rPr lang="pt-BR" dirty="0" smtClean="0"/>
              <a:t>Reforma no Paraná</a:t>
            </a:r>
            <a:endParaRPr lang="pt-BR" dirty="0"/>
          </a:p>
        </p:txBody>
      </p:sp>
      <p:sp>
        <p:nvSpPr>
          <p:cNvPr id="5" name="Espaço Reservado para Texto 3"/>
          <p:cNvSpPr>
            <a:spLocks noGrp="1"/>
          </p:cNvSpPr>
          <p:nvPr>
            <p:ph type="body"/>
          </p:nvPr>
        </p:nvSpPr>
        <p:spPr>
          <a:xfrm>
            <a:off x="534838" y="1242204"/>
            <a:ext cx="10593122" cy="492963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pt-BR" sz="2800" dirty="0" smtClean="0"/>
              <a:t>“Inclusão de três novos componentes curriculares obrigatórios : ‘projeto de vida’, ‘educação financeira’ e ‘pensamento computacional’ (os dois primeiros obrigatórios nos três anos do ensino médio, e o último obrigatório no primeiro ano); (...)e a redução considerável da carga horária não só das disciplinas Filosofia, Sociologia e Artes, mas também de História, Geografia, Química e Física. Com base em tais alterações, ainda convém especificar que o componente curricular ‘projeto de vida’, com previsão de quatro aulas, tem carga horária mais elevada que a das disciplinas Filosofia, Sociologia e Artes, e a mesma quantidade que História, Geografia, Química e Física”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pPr algn="just"/>
            <a:r>
              <a:rPr lang="pt-BR" sz="2600" dirty="0"/>
              <a:t>o componente curricular ‘educação financeira’, com previsão de seis aulas, apresenta carga horária maior que todas as disciplinas da formação básica comum, exceto Língua Portuguesa e Matemática.</a:t>
            </a:r>
            <a:endParaRPr lang="pt-BR" sz="2600" dirty="0"/>
          </a:p>
          <a:p>
            <a:pPr algn="just"/>
            <a:r>
              <a:rPr lang="pt-BR" sz="2500" dirty="0" smtClean="0"/>
              <a:t>No </a:t>
            </a:r>
            <a:r>
              <a:rPr lang="pt-BR" sz="2500" dirty="0"/>
              <a:t>Paraná, esse processo pode ser observado no contrato estabelecido entre a SEED/PR e o Centro Superior de Ensino de Maringá – </a:t>
            </a:r>
            <a:r>
              <a:rPr lang="pt-BR" sz="2500" dirty="0" err="1"/>
              <a:t>UniCesumar</a:t>
            </a:r>
            <a:r>
              <a:rPr lang="pt-BR" sz="2500" dirty="0"/>
              <a:t> para a oferta do itinerário de formação técnica-profissional, abrangendo um valor de 38,4 milhões de reais para um período de três anos</a:t>
            </a:r>
            <a:r>
              <a:rPr lang="pt-BR" sz="2500" dirty="0" smtClean="0"/>
              <a:t>.</a:t>
            </a:r>
            <a:r>
              <a:rPr lang="pt-BR" sz="2500" dirty="0"/>
              <a:t/>
            </a:r>
            <a:br>
              <a:rPr lang="pt-BR" sz="2500" dirty="0"/>
            </a:br>
            <a:r>
              <a:rPr lang="pt-BR" sz="2500" dirty="0" smtClean="0"/>
              <a:t>(</a:t>
            </a:r>
            <a:r>
              <a:rPr lang="pt-BR" sz="2500" dirty="0"/>
              <a:t>SILVA;BARBOSA;KORBES,2002</a:t>
            </a:r>
            <a:r>
              <a:rPr lang="pt-BR" sz="2500" dirty="0" smtClean="0"/>
              <a:t>).</a:t>
            </a:r>
            <a:endParaRPr lang="pt-BR" sz="2500" dirty="0"/>
          </a:p>
          <a:p>
            <a:pPr marL="0" indent="0">
              <a:buNone/>
            </a:pPr>
            <a:r>
              <a:rPr lang="pt-BR" dirty="0"/>
              <a:t/>
            </a:r>
            <a:br>
              <a:rPr lang="pt-BR" dirty="0"/>
            </a:br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201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Novas Diretrizes do EM no RJ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pPr algn="just"/>
            <a:r>
              <a:rPr lang="pt-BR" sz="2400" dirty="0"/>
              <a:t>“</a:t>
            </a:r>
            <a:r>
              <a:rPr lang="pt-BR" sz="2400" dirty="0"/>
              <a:t>O ano escolar de 2022 começou com a implementação da reforma do ensino médio na rede estadual do Rio de Janeiro e um novo currículo para a primeira série desta etapa do ensino básico; isso após dois anos de pandemia, com alunos/as afastados/as quase integralmente da escola e com graves prejuízos educacionais. Após escassas e limitadas discussões remotas com a comunidade escolar, destacamos que a desorganização e as incertezas foram a marca do início desse ano letivo” </a:t>
            </a:r>
            <a:endParaRPr lang="pt-BR" sz="2400" dirty="0"/>
          </a:p>
          <a:p>
            <a:pPr marL="0" indent="0">
              <a:buNone/>
            </a:pPr>
            <a:r>
              <a:rPr lang="pt-BR" sz="2500" dirty="0"/>
              <a:t/>
            </a:r>
            <a:br>
              <a:rPr lang="pt-BR" sz="2500" dirty="0"/>
            </a:br>
            <a:endParaRPr lang="pt-BR" sz="2500" dirty="0"/>
          </a:p>
          <a:p>
            <a:endParaRPr lang="pt-BR" sz="2500" dirty="0"/>
          </a:p>
        </p:txBody>
      </p:sp>
    </p:spTree>
    <p:extLst>
      <p:ext uri="{BB962C8B-B14F-4D97-AF65-F5344CB8AC3E}">
        <p14:creationId xmlns:p14="http://schemas.microsoft.com/office/powerpoint/2010/main" val="422156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Currículo do EM no RJ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pPr algn="just"/>
            <a:r>
              <a:rPr lang="pt-BR" sz="2600" dirty="0"/>
              <a:t>A nova grade curricular trouxe uma redução significativa da carga horária de diversas disciplinas, bem como a inclusão de projeto de vida, disciplinas optativas e estudos orientados para os três anos letivos</a:t>
            </a:r>
            <a:endParaRPr lang="pt-BR" sz="2600" dirty="0"/>
          </a:p>
          <a:p>
            <a:endParaRPr lang="pt-BR" dirty="0"/>
          </a:p>
          <a:p>
            <a:pPr algn="just"/>
            <a:r>
              <a:rPr lang="pt-BR" sz="2600" dirty="0"/>
              <a:t>Ênfase no Empreendedorismo Aplicado ao Mundo do Trabalho, também em parceria com o Instituto Ayrton Senna e o Serviço Brasileiro de Apoio às Micro e Pequenas Empresas – Sebrae.</a:t>
            </a:r>
            <a:endParaRPr lang="pt-BR" sz="2600" dirty="0"/>
          </a:p>
          <a:p>
            <a:pPr marL="0" indent="0" algn="just">
              <a:buNone/>
            </a:pPr>
            <a:r>
              <a:rPr lang="pt-BR" sz="2600" dirty="0"/>
              <a:t>(PEREIRA;CIVIATTA;GAWRYSZEWSKI,2022)</a:t>
            </a:r>
            <a:endParaRPr lang="pt-BR" sz="2600" dirty="0"/>
          </a:p>
          <a:p>
            <a:pPr marL="0" indent="0">
              <a:buNone/>
            </a:pPr>
            <a:r>
              <a:rPr lang="pt-BR" dirty="0"/>
              <a:t/>
            </a:r>
            <a:br>
              <a:rPr lang="pt-BR" dirty="0"/>
            </a:b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6893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8906" y="0"/>
            <a:ext cx="10144549" cy="1608840"/>
          </a:xfrm>
        </p:spPr>
        <p:txBody>
          <a:bodyPr/>
          <a:lstStyle/>
          <a:p>
            <a:r>
              <a:rPr lang="pt-BR" sz="4000" dirty="0" smtClean="0"/>
              <a:t>Matriz curricular do 2º ano do EM-RJ em 2023</a:t>
            </a:r>
            <a:endParaRPr lang="pt-BR" sz="40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5525" y="1306513"/>
            <a:ext cx="10136188" cy="424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pPr algn="just"/>
            <a:r>
              <a:rPr lang="pt-BR" dirty="0"/>
              <a:t>Não são disciplinas, são “trilhas”, “itinerários de aprofundamento”, mas tem tempo de sala como se fossem disciplinas.</a:t>
            </a:r>
            <a:endParaRPr lang="pt-BR" dirty="0"/>
          </a:p>
          <a:p>
            <a:pPr marL="0" indent="0">
              <a:buNone/>
            </a:pPr>
            <a:r>
              <a:rPr lang="pt-BR" dirty="0"/>
              <a:t/>
            </a:r>
            <a:br>
              <a:rPr lang="pt-BR" dirty="0"/>
            </a:br>
            <a:endParaRPr lang="pt-BR" dirty="0"/>
          </a:p>
          <a:p>
            <a:pPr algn="just"/>
            <a:r>
              <a:rPr lang="pt-BR" dirty="0"/>
              <a:t>Indica processo de “</a:t>
            </a:r>
            <a:r>
              <a:rPr lang="pt-BR" dirty="0" err="1"/>
              <a:t>desdisciplinarização</a:t>
            </a:r>
            <a:r>
              <a:rPr lang="pt-BR" dirty="0"/>
              <a:t>”, conteúdos vazios e desarticulados/</a:t>
            </a:r>
            <a:r>
              <a:rPr lang="pt-BR" dirty="0" err="1"/>
              <a:t>pseudoescolarização</a:t>
            </a:r>
            <a:endParaRPr lang="pt-BR" dirty="0"/>
          </a:p>
          <a:p>
            <a:pPr marL="0" indent="0" algn="just">
              <a:buNone/>
            </a:pPr>
            <a:r>
              <a:rPr lang="pt-BR" dirty="0"/>
              <a:t/>
            </a:r>
            <a:br>
              <a:rPr lang="pt-BR" dirty="0"/>
            </a:b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099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000" b="1" dirty="0"/>
              <a:t>Violência curricular na reforma do RS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sz="2400" dirty="0" smtClean="0"/>
              <a:t>1) “Violência </a:t>
            </a:r>
            <a:r>
              <a:rPr lang="pt-BR" sz="2400" dirty="0"/>
              <a:t>contra a identidade cultural”: quando o currículo produz padronização e homogeneização; </a:t>
            </a:r>
            <a:endParaRPr lang="pt-BR" sz="2400" dirty="0"/>
          </a:p>
          <a:p>
            <a:pPr marL="0" indent="0" algn="just">
              <a:buNone/>
            </a:pPr>
            <a:r>
              <a:rPr lang="pt-BR" sz="2400" dirty="0"/>
              <a:t>2) “Violência contra a pulsão criadora”: quando, por imposição, trabalhadores da educação e alunos ocupam boa parte de seu tempo com atividades de caráter repetitivo e burocrático;</a:t>
            </a:r>
            <a:endParaRPr lang="pt-BR" sz="2400" dirty="0"/>
          </a:p>
          <a:p>
            <a:pPr marL="0" indent="0" algn="just">
              <a:buNone/>
            </a:pPr>
            <a:r>
              <a:rPr lang="pt-BR" sz="2400" dirty="0"/>
              <a:t>3) “Violência contra a vida em comunidade”: quando o currículo estimula a competição, a comparação, o </a:t>
            </a:r>
            <a:r>
              <a:rPr lang="pt-BR" sz="2400" dirty="0" err="1"/>
              <a:t>ranqueamento</a:t>
            </a:r>
            <a:r>
              <a:rPr lang="pt-BR" sz="2400" dirty="0"/>
              <a:t>; </a:t>
            </a:r>
            <a:endParaRPr lang="pt-BR" sz="2400" dirty="0"/>
          </a:p>
          <a:p>
            <a:pPr marL="0" indent="0" algn="just">
              <a:buNone/>
            </a:pPr>
            <a:r>
              <a:rPr lang="pt-BR" sz="2400" dirty="0"/>
              <a:t>4) “Violência contra a participação simétrica no processo decisório”: quando há procedimentos de exclusão de sujeitos do currículo dos processos que exigem tomadas de decisão; (GIOVEDI, 2016).</a:t>
            </a:r>
            <a:endParaRPr lang="pt-BR" sz="2400" dirty="0"/>
          </a:p>
          <a:p>
            <a:pPr marL="0" indent="0">
              <a:buNone/>
            </a:pPr>
            <a:r>
              <a:rPr lang="pt-BR" dirty="0"/>
              <a:t/>
            </a:r>
            <a:br>
              <a:rPr lang="pt-BR" dirty="0"/>
            </a:b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81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000" b="1" dirty="0"/>
              <a:t>Violência curricular /  RS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2600" dirty="0"/>
              <a:t>“</a:t>
            </a:r>
            <a:r>
              <a:rPr lang="pt-BR" sz="2600" dirty="0"/>
              <a:t>É a gerência de educação [da rede] que vai decidir como vai ser feito esse trabalho de apropriação da BNCC</a:t>
            </a:r>
            <a:r>
              <a:rPr lang="pt-BR" sz="2600" dirty="0" smtClean="0"/>
              <a:t>”.</a:t>
            </a:r>
          </a:p>
          <a:p>
            <a:pPr marL="0" indent="0">
              <a:buNone/>
            </a:pPr>
            <a:endParaRPr lang="pt-BR" sz="2600" dirty="0"/>
          </a:p>
          <a:p>
            <a:pPr marL="0" indent="0">
              <a:buNone/>
            </a:pPr>
            <a:r>
              <a:rPr lang="pt-BR" sz="2600" dirty="0" smtClean="0"/>
              <a:t>“</a:t>
            </a:r>
            <a:r>
              <a:rPr lang="pt-BR" sz="2600" dirty="0"/>
              <a:t>Há dois anos tínhamos 50 professores em nossa escola, agora temos 35!”. </a:t>
            </a:r>
            <a:endParaRPr lang="pt-BR" sz="2600" dirty="0" smtClean="0"/>
          </a:p>
          <a:p>
            <a:pPr marL="0" indent="0">
              <a:buNone/>
            </a:pPr>
            <a:endParaRPr lang="pt-BR" sz="2600" dirty="0"/>
          </a:p>
          <a:p>
            <a:pPr marL="0" indent="0">
              <a:buNone/>
            </a:pPr>
            <a:r>
              <a:rPr lang="pt-BR" sz="2600" dirty="0" smtClean="0"/>
              <a:t>“</a:t>
            </a:r>
            <a:r>
              <a:rPr lang="pt-BR" sz="2600" dirty="0"/>
              <a:t>Esses dias até tinha perguntado, então a gente vai ter que elaborar cursos para a gente conseguir ter emprego? Perguntei dessa forma direta e foi dito: sim! Isso gera uma apreensão porque a tua formação não foi dessa forma”</a:t>
            </a:r>
            <a:endParaRPr lang="pt-BR" sz="2600" dirty="0"/>
          </a:p>
          <a:p>
            <a:pPr marL="0" indent="0">
              <a:buNone/>
            </a:pPr>
            <a:r>
              <a:rPr lang="pt-BR" sz="2600" dirty="0"/>
              <a:t/>
            </a:r>
            <a:br>
              <a:rPr lang="pt-BR" sz="2600" dirty="0"/>
            </a:br>
            <a:endParaRPr lang="pt-BR" sz="2600" dirty="0"/>
          </a:p>
          <a:p>
            <a:pPr marL="0" indent="0">
              <a:buNone/>
            </a:pPr>
            <a:r>
              <a:rPr lang="pt-BR" dirty="0"/>
              <a:t/>
            </a:r>
            <a:br>
              <a:rPr lang="pt-BR" dirty="0"/>
            </a:b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04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dirty="0"/>
              <a:t>“Esses dias até tinha perguntado, então a gente vai ter que elaborar cursos para a gente conseguir ter emprego? Perguntei dessa forma direta e foi dito: sim! Isso gera uma apreensão porque a tua formação não foi dessa forma”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pt-BR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dirty="0"/>
              <a:t>(SILVEIRA;SILVA;OLIVEIRA,2021)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016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000" b="1" dirty="0" smtClean="0"/>
              <a:t>Algumas contribuições...</a:t>
            </a:r>
            <a:r>
              <a:rPr lang="pt-BR" sz="3000" dirty="0" smtClean="0"/>
              <a:t/>
            </a:r>
            <a:br>
              <a:rPr lang="pt-BR" sz="3000" dirty="0" smtClean="0"/>
            </a:br>
            <a:endParaRPr lang="pt-BR" sz="30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pPr algn="just"/>
            <a:r>
              <a:rPr lang="pt-BR" sz="2600" dirty="0"/>
              <a:t>É importante revelar, por meio de dados de pesquisas sobre a implementação da reforma, as </a:t>
            </a:r>
            <a:r>
              <a:rPr lang="pt-BR" sz="2600" dirty="0" smtClean="0"/>
              <a:t>consequências </a:t>
            </a:r>
            <a:r>
              <a:rPr lang="pt-BR" sz="2600" dirty="0"/>
              <a:t>nefastas desse processo para o trabalho docente, para a formação dos jovens e para a gestão democrática da educação, como forma de desconstruir a narrativa oficial e de mostrar a verdadeira essência da reforma para a comunidade escolar.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5798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000" b="1" dirty="0" smtClean="0"/>
              <a:t>Ensino médio Integrado ou Ensino Médio em Migalhas?</a:t>
            </a:r>
            <a:endParaRPr lang="pt-BR" sz="30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1069920" y="1719944"/>
            <a:ext cx="10058040" cy="4125686"/>
          </a:xfrm>
        </p:spPr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Recurso </a:t>
            </a:r>
            <a:r>
              <a:rPr lang="pt-BR" dirty="0"/>
              <a:t>teórico-analítico:  “Abordagem do Ciclos de Política” de Stephen Ball; </a:t>
            </a:r>
            <a:r>
              <a:rPr lang="pt-BR" dirty="0" err="1"/>
              <a:t>Bowe;Gold</a:t>
            </a:r>
            <a:r>
              <a:rPr lang="pt-BR" dirty="0"/>
              <a:t> (1992</a:t>
            </a:r>
            <a:r>
              <a:rPr lang="pt-BR" dirty="0" smtClean="0"/>
              <a:t>)</a:t>
            </a:r>
          </a:p>
          <a:p>
            <a:r>
              <a:rPr lang="pt-BR" dirty="0" smtClean="0"/>
              <a:t> Contexto da Influência</a:t>
            </a:r>
          </a:p>
          <a:p>
            <a:r>
              <a:rPr lang="pt-BR" dirty="0" smtClean="0"/>
              <a:t>Contexto da Produção de Texto</a:t>
            </a:r>
          </a:p>
          <a:p>
            <a:r>
              <a:rPr lang="pt-BR" dirty="0" smtClean="0"/>
              <a:t>Contexto da Prática</a:t>
            </a:r>
          </a:p>
          <a:p>
            <a:pPr marL="0" indent="0">
              <a:buNone/>
            </a:pPr>
            <a:r>
              <a:rPr lang="pt-BR" dirty="0" smtClean="0"/>
              <a:t>Análise </a:t>
            </a:r>
            <a:r>
              <a:rPr lang="pt-BR" dirty="0"/>
              <a:t>documental: </a:t>
            </a:r>
            <a:r>
              <a:rPr lang="pt-BR" dirty="0" err="1"/>
              <a:t>PPCs</a:t>
            </a:r>
            <a:r>
              <a:rPr lang="pt-BR" dirty="0"/>
              <a:t>; Diretrizes curriculares 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34 </a:t>
            </a:r>
            <a:r>
              <a:rPr lang="pt-BR" dirty="0" err="1"/>
              <a:t>IFs</a:t>
            </a:r>
            <a:r>
              <a:rPr lang="pt-BR" dirty="0"/>
              <a:t>, 380 </a:t>
            </a:r>
            <a:r>
              <a:rPr lang="pt-BR" dirty="0" err="1"/>
              <a:t>PPCs</a:t>
            </a:r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711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600" b="1" dirty="0"/>
              <a:t>Contribuições...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pPr marL="28800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400" dirty="0"/>
              <a:t>É imprescindível que o projeto de Ensino Médio Integrado valorize a formação humana integral em suas múltiplas dimensões, pois a democracia depende e precisa da valorização das humanidades e das artes para a construção de sujeitos críticos, sensíveis, criativos e reflexivos e atuantes na esfera pública. </a:t>
            </a:r>
          </a:p>
          <a:p>
            <a:pPr marL="28800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400" dirty="0"/>
              <a:t>- Lutar pela revogação da Reforma do Ensino Médio e disputar o conceito de qualidade na educação, trabalhando com a perspectiva de uma verdadeira transformação na estrutura da educação básica, de forma articulada, orgânica e democrática, dentro de um contexto de institucionalização do Sistema Nacional de Educação pactuado socialmente</a:t>
            </a:r>
            <a:r>
              <a:rPr lang="pt-BR" dirty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463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subTitle"/>
          </p:nvPr>
        </p:nvSpPr>
        <p:spPr>
          <a:xfrm>
            <a:off x="1009650" y="371475"/>
            <a:ext cx="10091738" cy="5300663"/>
          </a:xfrm>
        </p:spPr>
        <p:txBody>
          <a:bodyPr/>
          <a:lstStyle/>
          <a:p>
            <a:pPr algn="just">
              <a:buNone/>
            </a:pPr>
            <a:r>
              <a:rPr lang="pt-BR" sz="4000" b="1" dirty="0" smtClean="0">
                <a:latin typeface="Arial" pitchFamily="34" charset="0"/>
                <a:cs typeface="Arial" pitchFamily="34" charset="0"/>
              </a:rPr>
              <a:t>“não se pode reduzir o que conhecer a como conhecer, o conteúdo aos métodos e os princípios aos resultados. O processo educacional é mais amplo e abrangente”</a:t>
            </a:r>
          </a:p>
          <a:p>
            <a:endParaRPr lang="pt-BR" b="1" dirty="0" smtClean="0"/>
          </a:p>
          <a:p>
            <a:pPr>
              <a:buNone/>
            </a:pPr>
            <a:r>
              <a:rPr lang="pt-BR" i="1" dirty="0" smtClean="0"/>
              <a:t>(</a:t>
            </a:r>
            <a:r>
              <a:rPr lang="pt-BR" dirty="0" smtClean="0"/>
              <a:t>MENDEZ, 2011, p.235).</a:t>
            </a:r>
          </a:p>
          <a:p>
            <a:pPr>
              <a:buNone/>
            </a:pP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 email: </a:t>
            </a:r>
          </a:p>
          <a:p>
            <a:pPr>
              <a:buNone/>
            </a:pPr>
            <a:r>
              <a:rPr lang="pt-BR" sz="4400" dirty="0" smtClean="0"/>
              <a:t>     adilson.araujo@ifb.edu.br </a:t>
            </a: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1069920" y="484560"/>
            <a:ext cx="10058040" cy="1608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1026788" y="603231"/>
            <a:ext cx="10058040" cy="40503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endParaRPr lang="pt-BR" sz="3200" dirty="0" smtClean="0"/>
          </a:p>
          <a:p>
            <a:pPr>
              <a:lnSpc>
                <a:spcPct val="90000"/>
              </a:lnSpc>
            </a:pP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207698" y="310551"/>
            <a:ext cx="9652959" cy="8617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/>
              <a:t>Referências:</a:t>
            </a:r>
          </a:p>
          <a:p>
            <a:pPr algn="just"/>
            <a:r>
              <a:rPr lang="pt-BR" sz="2400" dirty="0" smtClean="0"/>
              <a:t>ARAUJO, Adilson Cesar</a:t>
            </a:r>
            <a:r>
              <a:rPr lang="pt-BR" sz="2400" b="1" dirty="0" smtClean="0"/>
              <a:t>.Ensino Médio Integrado ou Ensino Médio em Migalhas</a:t>
            </a:r>
            <a:r>
              <a:rPr lang="pt-BR" sz="2400" dirty="0" smtClean="0"/>
              <a:t>: a reforma no contexto dos </a:t>
            </a:r>
            <a:r>
              <a:rPr lang="pt-BR" sz="2400" dirty="0" err="1" smtClean="0"/>
              <a:t>IFs</a:t>
            </a:r>
            <a:r>
              <a:rPr lang="pt-BR" sz="2400" dirty="0" smtClean="0"/>
              <a:t>. Relatório de Pesquisa de Pós-Doutoramento, UFPR, 2022</a:t>
            </a:r>
            <a:r>
              <a:rPr lang="pt-BR" sz="3200" dirty="0" smtClean="0"/>
              <a:t>.</a:t>
            </a:r>
          </a:p>
          <a:p>
            <a:r>
              <a:rPr lang="pt-BR" sz="2400" dirty="0" smtClean="0"/>
              <a:t>CIVIATTA,</a:t>
            </a:r>
            <a:r>
              <a:rPr lang="pt-BR" sz="2400" dirty="0" err="1" smtClean="0"/>
              <a:t>Marcia</a:t>
            </a:r>
            <a:r>
              <a:rPr lang="pt-BR" sz="2400" dirty="0" smtClean="0"/>
              <a:t>;GAWRYSZEWSKI,Bruno</a:t>
            </a:r>
            <a:r>
              <a:rPr lang="pt-BR" sz="2400" b="1" dirty="0" smtClean="0"/>
              <a:t>.O processo da reforma do ensino médio no Rio de Janeiro.</a:t>
            </a:r>
            <a:r>
              <a:rPr lang="pt-BR" sz="2400" dirty="0" smtClean="0"/>
              <a:t> Retratos da Escola / Escola de Formação da Confederação Nacional dos Trabalhadores em Educação (Esforce) – v. 16, n. 35, mai./ago. 2022.</a:t>
            </a:r>
          </a:p>
          <a:p>
            <a:pPr algn="just"/>
            <a:r>
              <a:rPr lang="pt-BR" sz="2400" dirty="0" smtClean="0"/>
              <a:t>DOURADO, Luis Fernandes. </a:t>
            </a:r>
            <a:r>
              <a:rPr lang="pt-BR" sz="2400" dirty="0" err="1" smtClean="0"/>
              <a:t>Live</a:t>
            </a:r>
            <a:r>
              <a:rPr lang="pt-BR" sz="2400" dirty="0" smtClean="0"/>
              <a:t>  XXXII SEPE,29/6/2021. </a:t>
            </a:r>
          </a:p>
          <a:p>
            <a:pPr algn="just"/>
            <a:r>
              <a:rPr lang="pt-BR" sz="2400" dirty="0" smtClean="0"/>
              <a:t>GIOVEDI, V. M. </a:t>
            </a:r>
            <a:r>
              <a:rPr lang="pt-BR" sz="2400" b="1" dirty="0" smtClean="0"/>
              <a:t>Violência curricular e a práxis libertadora na escola pública.</a:t>
            </a:r>
            <a:r>
              <a:rPr lang="pt-BR" sz="2400" dirty="0" smtClean="0"/>
              <a:t> Curitiba, PR: </a:t>
            </a:r>
            <a:r>
              <a:rPr lang="pt-BR" sz="2400" dirty="0" err="1" smtClean="0"/>
              <a:t>Appris</a:t>
            </a:r>
            <a:r>
              <a:rPr lang="pt-BR" sz="2400" dirty="0" smtClean="0"/>
              <a:t>, 2016.</a:t>
            </a:r>
          </a:p>
          <a:p>
            <a:pPr algn="just"/>
            <a:r>
              <a:rPr lang="pt-BR" sz="2400" dirty="0" smtClean="0"/>
              <a:t>GIROTTO, Eduardo </a:t>
            </a:r>
            <a:r>
              <a:rPr lang="pt-BR" sz="2400" dirty="0" err="1" smtClean="0"/>
              <a:t>Donizeti</a:t>
            </a:r>
            <a:r>
              <a:rPr lang="pt-BR" sz="2400" dirty="0" smtClean="0"/>
              <a:t>. </a:t>
            </a:r>
            <a:r>
              <a:rPr lang="pt-BR" sz="2400" b="1" dirty="0" smtClean="0"/>
              <a:t>Pode a política pública mentir? </a:t>
            </a:r>
            <a:r>
              <a:rPr lang="pt-BR" sz="2400" dirty="0" smtClean="0"/>
              <a:t>A BNCC e a disputa da qualidade educacional.Educ. Soc., Campinas, v.40, 2019.</a:t>
            </a:r>
          </a:p>
          <a:p>
            <a:pPr algn="just"/>
            <a:r>
              <a:rPr lang="pt-BR" sz="2400" dirty="0" smtClean="0"/>
              <a:t>HYPÓLITO,Álvaro Pereira. </a:t>
            </a:r>
            <a:r>
              <a:rPr lang="pt-BR" sz="2400" b="1" dirty="0" smtClean="0"/>
              <a:t>BNCC, agenda global e formação docente.</a:t>
            </a:r>
            <a:r>
              <a:rPr lang="pt-BR" sz="2400" dirty="0" smtClean="0"/>
              <a:t>Revista Retratos da escola. Brasília,v13,n25, jan/mai, 2019.</a:t>
            </a:r>
          </a:p>
          <a:p>
            <a:endParaRPr lang="pt-BR" sz="3200" dirty="0" smtClean="0"/>
          </a:p>
          <a:p>
            <a:endParaRPr lang="pt-BR" sz="3200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1069920" y="484560"/>
            <a:ext cx="10058040" cy="1608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1026788" y="603231"/>
            <a:ext cx="10058040" cy="40503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endParaRPr lang="pt-BR" sz="3200" dirty="0" smtClean="0"/>
          </a:p>
          <a:p>
            <a:pPr>
              <a:lnSpc>
                <a:spcPct val="90000"/>
              </a:lnSpc>
            </a:pP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311215" y="931653"/>
            <a:ext cx="9549442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/>
              <a:t>Referências:</a:t>
            </a:r>
          </a:p>
          <a:p>
            <a:pPr algn="just"/>
            <a:r>
              <a:rPr lang="pt-BR" sz="2400" dirty="0" smtClean="0"/>
              <a:t>LOPES, Alice Casimiro</a:t>
            </a:r>
            <a:r>
              <a:rPr lang="pt-BR" sz="2400" b="1" dirty="0" smtClean="0"/>
              <a:t>. Itinerários formativos na BNCC do Ensino Médio</a:t>
            </a:r>
            <a:r>
              <a:rPr lang="pt-BR" sz="2400" dirty="0" smtClean="0"/>
              <a:t>: identificações docentes e projetos de vida juvenis.Revista Retratos da Escola, Brasília, v. 13, n. 25, p. 59-75, jan./mai. 2019.</a:t>
            </a:r>
          </a:p>
          <a:p>
            <a:pPr algn="just"/>
            <a:r>
              <a:rPr lang="pt-BR" sz="2400" dirty="0" smtClean="0"/>
              <a:t>SACRISTAN, José </a:t>
            </a:r>
            <a:r>
              <a:rPr lang="pt-BR" sz="2400" b="1" dirty="0" err="1" smtClean="0"/>
              <a:t>Gimeno</a:t>
            </a:r>
            <a:r>
              <a:rPr lang="pt-BR" sz="2400" b="1" dirty="0" smtClean="0"/>
              <a:t>.Educar por competências</a:t>
            </a:r>
            <a:r>
              <a:rPr lang="pt-BR" sz="2400" dirty="0" smtClean="0"/>
              <a:t>: o que há de novo?Porto Alegre:</a:t>
            </a:r>
            <a:r>
              <a:rPr lang="pt-BR" sz="2400" dirty="0" err="1" smtClean="0"/>
              <a:t>Armed</a:t>
            </a:r>
            <a:r>
              <a:rPr lang="pt-BR" sz="2400" dirty="0" smtClean="0"/>
              <a:t>,2011.</a:t>
            </a:r>
          </a:p>
          <a:p>
            <a:pPr algn="just"/>
            <a:r>
              <a:rPr lang="pt-BR" sz="2400" dirty="0" smtClean="0"/>
              <a:t>SILVA, Mônica Ribeiro. </a:t>
            </a:r>
            <a:r>
              <a:rPr lang="pt-BR" sz="2400" b="1" dirty="0" smtClean="0"/>
              <a:t>A BNCC da reforma do ensino médio: </a:t>
            </a:r>
            <a:r>
              <a:rPr lang="pt-BR" sz="2400" dirty="0" smtClean="0"/>
              <a:t>o resgate de um empoeirado discurso. Educação em Revista, BH:n34, 2018.</a:t>
            </a:r>
          </a:p>
          <a:p>
            <a:pPr algn="just"/>
            <a:r>
              <a:rPr lang="pt-BR" sz="2400" dirty="0" smtClean="0"/>
              <a:t>SILVEIRA,Éder;SILVA,Monica Ribeiro..;OLIVEIRA,</a:t>
            </a:r>
            <a:r>
              <a:rPr lang="pt-BR" sz="2400" dirty="0" err="1" smtClean="0"/>
              <a:t>Falconiere</a:t>
            </a:r>
            <a:r>
              <a:rPr lang="pt-BR" sz="2400" dirty="0" smtClean="0"/>
              <a:t> L. B</a:t>
            </a:r>
            <a:r>
              <a:rPr lang="pt-BR" sz="2400" b="1" dirty="0" smtClean="0"/>
              <a:t>. Reformas,docência e violência curricular</a:t>
            </a:r>
            <a:r>
              <a:rPr lang="pt-BR" sz="2400" dirty="0" smtClean="0"/>
              <a:t>: uma análise a partir do “Novo Ensino Médio”.</a:t>
            </a:r>
            <a:r>
              <a:rPr lang="pt-BR" sz="2400" b="1" dirty="0" smtClean="0"/>
              <a:t> </a:t>
            </a:r>
            <a:r>
              <a:rPr lang="pt-BR" sz="2400" dirty="0" smtClean="0"/>
              <a:t>RIAEE – Revista Ibero-Americana de Estudos em Educação, Araraquara, v. 16, n. esp. 3, p. 1562-1585, jun. 2021. </a:t>
            </a:r>
          </a:p>
          <a:p>
            <a:endParaRPr lang="pt-BR" sz="3200" dirty="0" smtClean="0"/>
          </a:p>
          <a:p>
            <a:endParaRPr lang="pt-BR" sz="3200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931898" y="249548"/>
            <a:ext cx="10058040" cy="4050360"/>
          </a:xfrm>
        </p:spPr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mar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400" dirty="0" smtClean="0"/>
              <a:t>SILVA, Monica Ribeiro; BARBOSA,Renata; KORBES, </a:t>
            </a:r>
            <a:r>
              <a:rPr lang="pt-BR" sz="2400" dirty="0" err="1" smtClean="0"/>
              <a:t>Cleci</a:t>
            </a:r>
            <a:r>
              <a:rPr lang="pt-BR" sz="2400" dirty="0" smtClean="0"/>
              <a:t>. </a:t>
            </a:r>
            <a:r>
              <a:rPr lang="pt-BR" sz="2400" b="1" dirty="0" smtClean="0"/>
              <a:t>A reforma do ensino médio no Paraná</a:t>
            </a:r>
            <a:r>
              <a:rPr lang="pt-BR" sz="2400" dirty="0" smtClean="0"/>
              <a:t>: dos enunciados da Lei 13.415/17 à regulamentação estadual. Retratos da Escola / Escola de Formação da Confederação Nacional dos Trabalhadores em Educação (Esforce) – v. 16, n. 35, mai./ago. 2022.</a:t>
            </a:r>
          </a:p>
          <a:p>
            <a:pPr marL="0" algn="just">
              <a:lnSpc>
                <a:spcPct val="100000"/>
              </a:lnSpc>
              <a:spcBef>
                <a:spcPts val="0"/>
              </a:spcBef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b="1" dirty="0"/>
              <a:t>A reforma do Ensino Médio e a volta ao passado:</a:t>
            </a:r>
            <a:r>
              <a:rPr lang="pt-BR" sz="2800" dirty="0"/>
              <a:t/>
            </a:r>
            <a:br>
              <a:rPr lang="pt-BR" sz="2800" dirty="0"/>
            </a:br>
            <a:endParaRPr lang="pt-BR" sz="28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r>
              <a:rPr lang="pt-BR" dirty="0"/>
              <a:t>Dimensão política: forma de construção e </a:t>
            </a:r>
            <a:r>
              <a:rPr lang="pt-BR" dirty="0" smtClean="0"/>
              <a:t>finalidade</a:t>
            </a:r>
          </a:p>
          <a:p>
            <a:r>
              <a:rPr lang="pt-BR" dirty="0" smtClean="0"/>
              <a:t>Modernização Conservadora</a:t>
            </a:r>
            <a:endParaRPr lang="pt-BR" dirty="0"/>
          </a:p>
          <a:p>
            <a:r>
              <a:rPr lang="pt-BR" dirty="0"/>
              <a:t>Dimensão pedagógica: discurso da qualidade e a pedagogia das “competências”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980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603849" y="345057"/>
            <a:ext cx="10066914" cy="330109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 sz="3600" b="1" dirty="0" smtClean="0"/>
          </a:p>
          <a:p>
            <a:endParaRPr lang="pt-BR" sz="3600" b="1" dirty="0" smtClean="0"/>
          </a:p>
          <a:p>
            <a:endParaRPr lang="pt-BR" sz="3600" b="1" dirty="0" smtClean="0"/>
          </a:p>
          <a:p>
            <a:endParaRPr lang="pt-BR" sz="3600" b="1" dirty="0" smtClean="0"/>
          </a:p>
          <a:p>
            <a:endParaRPr lang="pt-BR" sz="3600" b="1" dirty="0" smtClean="0"/>
          </a:p>
          <a:p>
            <a:r>
              <a:rPr lang="pt-BR" sz="3600" dirty="0" smtClean="0">
                <a:latin typeface="+mj-lt"/>
              </a:rPr>
              <a:t>Movimento  da reforma segue três eixos(GERM):</a:t>
            </a:r>
          </a:p>
          <a:p>
            <a:endParaRPr lang="pt-BR" sz="3600" dirty="0" smtClean="0">
              <a:latin typeface="+mj-lt"/>
            </a:endParaRPr>
          </a:p>
          <a:p>
            <a:r>
              <a:rPr lang="pt-BR" sz="3600" dirty="0" smtClean="0">
                <a:latin typeface="+mj-lt"/>
              </a:rPr>
              <a:t>- padronização curricular e controle de qualidade baseado em resultados </a:t>
            </a:r>
          </a:p>
          <a:p>
            <a:endParaRPr lang="pt-BR" sz="3600" dirty="0" smtClean="0">
              <a:latin typeface="+mj-lt"/>
            </a:endParaRPr>
          </a:p>
          <a:p>
            <a:pPr>
              <a:buFontTx/>
              <a:buChar char="-"/>
            </a:pPr>
            <a:r>
              <a:rPr lang="pt-BR" sz="3600" dirty="0" smtClean="0">
                <a:latin typeface="+mj-lt"/>
              </a:rPr>
              <a:t>descentralização de responsabilidades para o poder local</a:t>
            </a:r>
          </a:p>
          <a:p>
            <a:endParaRPr lang="pt-BR" sz="3600" dirty="0" smtClean="0">
              <a:latin typeface="+mj-lt"/>
            </a:endParaRPr>
          </a:p>
          <a:p>
            <a:pPr>
              <a:buFontTx/>
              <a:buChar char="-"/>
            </a:pPr>
            <a:r>
              <a:rPr lang="pt-BR" sz="3600" dirty="0" smtClean="0">
                <a:latin typeface="+mj-lt"/>
              </a:rPr>
              <a:t>responsabilização e prestação de contas</a:t>
            </a:r>
          </a:p>
          <a:p>
            <a:endParaRPr lang="pt-BR" sz="3600" dirty="0" smtClean="0">
              <a:latin typeface="+mj-lt"/>
            </a:endParaRPr>
          </a:p>
          <a:p>
            <a:endParaRPr lang="pt-BR" sz="3600" dirty="0" smtClean="0"/>
          </a:p>
          <a:p>
            <a:endParaRPr lang="en-US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Rounded MT Bold" pitchFamily="34" charset="0"/>
            </a:endParaRPr>
          </a:p>
        </p:txBody>
      </p:sp>
      <p:sp>
        <p:nvSpPr>
          <p:cNvPr id="98" name="TextShape 2"/>
          <p:cNvSpPr txBox="1"/>
          <p:nvPr/>
        </p:nvSpPr>
        <p:spPr>
          <a:xfrm>
            <a:off x="1044041" y="1664280"/>
            <a:ext cx="10058040" cy="40503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lvl="0" indent="-324000" algn="just">
              <a:buClr>
                <a:srgbClr val="000000"/>
              </a:buClr>
              <a:buSzPct val="45000"/>
            </a:pPr>
            <a:endParaRPr lang="pt-BR" sz="2000" dirty="0" smtClean="0"/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dirty="0" smtClean="0"/>
              <a:t>Algumas Constatações nos Currículos que adotaram a BNCC (1800H)</a:t>
            </a:r>
            <a:endParaRPr lang="pt-BR" sz="2800" b="1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pPr marL="514350" indent="-514350" algn="just">
              <a:buAutoNum type="arabicParenR"/>
            </a:pPr>
            <a:r>
              <a:rPr lang="pt-BR" dirty="0" smtClean="0"/>
              <a:t>a </a:t>
            </a:r>
            <a:r>
              <a:rPr lang="pt-BR" dirty="0"/>
              <a:t>estrutura curricular da formação geral desses cursos não contemplou a oferta de todos os componentes curriculares, ao longo dos 3 anos do percurso formativo dos jovens no Ensino Médio</a:t>
            </a:r>
            <a:r>
              <a:rPr lang="pt-BR" dirty="0" smtClean="0"/>
              <a:t>;</a:t>
            </a:r>
          </a:p>
          <a:p>
            <a:pPr marL="514350" indent="-514350" algn="just">
              <a:buFont typeface="Arial" panose="020B0604020202020204" pitchFamily="34" charset="0"/>
              <a:buAutoNum type="arabicParenR"/>
            </a:pPr>
            <a:r>
              <a:rPr lang="pt-BR" dirty="0"/>
              <a:t>o Núcleo Integrador sinalizou para uma perspectiva de valorização  das dimensões técnicas da formação, predominando um viés instrumental ou como forma de acolher componentes curriculares “sobrantes” da formação geral.</a:t>
            </a:r>
            <a:endParaRPr lang="pt-BR" dirty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418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 smtClean="0"/>
              <a:t>3) </a:t>
            </a:r>
            <a:r>
              <a:rPr lang="pt-BR" sz="2600" dirty="0" smtClean="0"/>
              <a:t>a </a:t>
            </a:r>
            <a:r>
              <a:rPr lang="pt-BR" sz="2600" dirty="0"/>
              <a:t>adoção da BNCC nos cursos integrados trouxe prejuízo para a oferta dos componentes ligados às áreas das Ciências Humanas e Sociais, com cargas horárias reduzidas a “migalhas” quando comparadas às cargas horárias dos componentes obrigatórios. </a:t>
            </a:r>
            <a:endParaRPr lang="pt-BR" sz="2600" dirty="0" smtClean="0"/>
          </a:p>
          <a:p>
            <a:pPr marL="0" indent="0" algn="just">
              <a:buNone/>
            </a:pPr>
            <a:r>
              <a:rPr lang="pt-BR" dirty="0" smtClean="0"/>
              <a:t>4)</a:t>
            </a:r>
            <a:r>
              <a:rPr lang="pt-BR" dirty="0"/>
              <a:t> </a:t>
            </a:r>
            <a:r>
              <a:rPr lang="pt-BR" sz="2600" dirty="0"/>
              <a:t>a distribuição de carga horária apresentou uma explícita superioridade das cargas horárias dos componentes de Língua Portuguesa e Matemática sobre os demais componentes curriculares, tendo esses componentes cargas horárias até 4 vezes a mais do que os demais componentes da formação </a:t>
            </a:r>
            <a:r>
              <a:rPr lang="pt-BR" sz="2600" dirty="0" smtClean="0"/>
              <a:t>geral.</a:t>
            </a:r>
            <a:endParaRPr lang="pt-BR" sz="2600" dirty="0"/>
          </a:p>
          <a:p>
            <a:pPr marL="0" indent="0" algn="just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103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pPr algn="just"/>
            <a:r>
              <a:rPr lang="pt-BR" dirty="0" smtClean="0"/>
              <a:t>5) </a:t>
            </a:r>
            <a:r>
              <a:rPr lang="pt-BR" sz="2600" dirty="0"/>
              <a:t>A adoção da BNCC revelou início de  um processo de  descaracterização do  projeto de Ensino Médio Integrado, uma vez que compromete  a formação humana integral, aligeira formação dos componentes curriculares das Ciências humanas e sociais, que passam a ter “migalhas” de carga horária. </a:t>
            </a:r>
            <a:endParaRPr lang="pt-BR" sz="2600" dirty="0"/>
          </a:p>
          <a:p>
            <a:pPr marL="0" indent="0">
              <a:buNone/>
            </a:pPr>
            <a:r>
              <a:rPr lang="pt-BR" dirty="0"/>
              <a:t/>
            </a:r>
            <a:br>
              <a:rPr lang="pt-BR" dirty="0"/>
            </a:b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447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2"/>
          <p:cNvSpPr txBox="1"/>
          <p:nvPr/>
        </p:nvSpPr>
        <p:spPr>
          <a:xfrm>
            <a:off x="785004" y="439947"/>
            <a:ext cx="10161802" cy="6418053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/>
            <a:r>
              <a:rPr lang="en-US" sz="2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itchFamily="34" charset="0"/>
                <a:cs typeface="Arial" pitchFamily="34" charset="0"/>
              </a:rPr>
              <a:t>ALGUMAS CONSTATAÇÕES SOBRE A IMPLEMENTAÇÃO DA REFORMA NOS ESTADOS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endParaRPr lang="en-US" sz="2800" b="1" dirty="0" smtClean="0"/>
          </a:p>
          <a:p>
            <a:pPr algn="just"/>
            <a:r>
              <a:rPr lang="en-US" sz="2400" dirty="0" smtClean="0"/>
              <a:t>- A </a:t>
            </a:r>
            <a:r>
              <a:rPr lang="en-US" sz="2400" dirty="0" err="1" smtClean="0"/>
              <a:t>adoção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BNCC tem </a:t>
            </a:r>
            <a:r>
              <a:rPr lang="en-US" sz="2400" dirty="0" err="1" smtClean="0"/>
              <a:t>tido</a:t>
            </a:r>
            <a:r>
              <a:rPr lang="en-US" sz="2400" dirty="0" smtClean="0"/>
              <a:t> </a:t>
            </a:r>
            <a:r>
              <a:rPr lang="en-US" sz="2400" dirty="0" err="1" smtClean="0"/>
              <a:t>impacto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organização</a:t>
            </a:r>
            <a:r>
              <a:rPr lang="en-US" sz="2400" dirty="0" smtClean="0"/>
              <a:t> do </a:t>
            </a:r>
            <a:r>
              <a:rPr lang="en-US" sz="2400" dirty="0" err="1" smtClean="0"/>
              <a:t>trabalho</a:t>
            </a:r>
            <a:r>
              <a:rPr lang="en-US" sz="2400" dirty="0" smtClean="0"/>
              <a:t> </a:t>
            </a:r>
            <a:r>
              <a:rPr lang="en-US" sz="2400" dirty="0" err="1" smtClean="0"/>
              <a:t>pedagógico</a:t>
            </a:r>
            <a:r>
              <a:rPr lang="en-US" sz="2400" dirty="0" smtClean="0"/>
              <a:t>, com a </a:t>
            </a:r>
            <a:r>
              <a:rPr lang="en-US" sz="2400" dirty="0" err="1" smtClean="0"/>
              <a:t>diminuição</a:t>
            </a:r>
            <a:r>
              <a:rPr lang="en-US" sz="2400" dirty="0" smtClean="0"/>
              <a:t> 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carga</a:t>
            </a:r>
            <a:r>
              <a:rPr lang="en-US" sz="2400" dirty="0" smtClean="0"/>
              <a:t> </a:t>
            </a:r>
            <a:r>
              <a:rPr lang="en-US" sz="2400" dirty="0" err="1" smtClean="0"/>
              <a:t>horária</a:t>
            </a:r>
            <a:r>
              <a:rPr lang="en-US" sz="2400" dirty="0" smtClean="0"/>
              <a:t> </a:t>
            </a:r>
            <a:r>
              <a:rPr lang="en-US" sz="2400" dirty="0" err="1" smtClean="0"/>
              <a:t>docente</a:t>
            </a:r>
            <a:r>
              <a:rPr lang="en-US" sz="2400" dirty="0" smtClean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várias</a:t>
            </a:r>
            <a:r>
              <a:rPr lang="en-US" sz="2400" dirty="0" smtClean="0"/>
              <a:t> </a:t>
            </a:r>
            <a:r>
              <a:rPr lang="en-US" sz="2400" dirty="0" err="1" smtClean="0"/>
              <a:t>disciplinas</a:t>
            </a:r>
            <a:r>
              <a:rPr lang="en-US" sz="2400" dirty="0" smtClean="0"/>
              <a:t>, </a:t>
            </a:r>
            <a:r>
              <a:rPr lang="en-US" sz="2400" dirty="0" err="1" smtClean="0"/>
              <a:t>forçando</a:t>
            </a:r>
            <a:r>
              <a:rPr lang="en-US" sz="2400" dirty="0" smtClean="0"/>
              <a:t> o professor a </a:t>
            </a:r>
            <a:r>
              <a:rPr lang="en-US" sz="2400" dirty="0" err="1" smtClean="0"/>
              <a:t>atuar</a:t>
            </a:r>
            <a:r>
              <a:rPr lang="en-US" sz="2400" dirty="0" smtClean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áreas</a:t>
            </a:r>
            <a:r>
              <a:rPr lang="en-US" sz="2400" dirty="0" smtClean="0"/>
              <a:t> </a:t>
            </a:r>
            <a:r>
              <a:rPr lang="en-US" sz="2400" dirty="0" err="1" smtClean="0"/>
              <a:t>diferentes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sua</a:t>
            </a:r>
            <a:r>
              <a:rPr lang="en-US" sz="2400" dirty="0" smtClean="0"/>
              <a:t> </a:t>
            </a:r>
            <a:r>
              <a:rPr lang="en-US" sz="2400" dirty="0" err="1" smtClean="0"/>
              <a:t>formação</a:t>
            </a:r>
            <a:r>
              <a:rPr lang="en-US" sz="2400" dirty="0" smtClean="0"/>
              <a:t> </a:t>
            </a:r>
            <a:r>
              <a:rPr lang="en-US" sz="2400" dirty="0" err="1" smtClean="0"/>
              <a:t>inicial</a:t>
            </a:r>
            <a:r>
              <a:rPr lang="en-US" sz="2400" dirty="0" smtClean="0"/>
              <a:t> </a:t>
            </a:r>
            <a:r>
              <a:rPr lang="en-US" sz="2400" dirty="0" err="1" smtClean="0"/>
              <a:t>ou</a:t>
            </a:r>
            <a:r>
              <a:rPr lang="en-US" sz="2400" dirty="0" smtClean="0"/>
              <a:t> a </a:t>
            </a:r>
            <a:r>
              <a:rPr lang="en-US" sz="2400" dirty="0" err="1" smtClean="0"/>
              <a:t>buscar</a:t>
            </a:r>
            <a:r>
              <a:rPr lang="en-US" sz="2400" dirty="0" smtClean="0"/>
              <a:t> </a:t>
            </a:r>
            <a:r>
              <a:rPr lang="en-US" sz="2400" dirty="0" err="1" smtClean="0"/>
              <a:t>outra</a:t>
            </a:r>
            <a:r>
              <a:rPr lang="en-US" sz="2400" dirty="0" smtClean="0"/>
              <a:t> </a:t>
            </a:r>
            <a:r>
              <a:rPr lang="en-US" sz="2400" dirty="0" err="1" smtClean="0"/>
              <a:t>escola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fechar</a:t>
            </a:r>
            <a:r>
              <a:rPr lang="en-US" sz="2400" dirty="0" smtClean="0"/>
              <a:t> </a:t>
            </a:r>
            <a:r>
              <a:rPr lang="en-US" sz="2400" dirty="0" err="1" smtClean="0"/>
              <a:t>sua</a:t>
            </a:r>
            <a:r>
              <a:rPr lang="en-US" sz="2400" dirty="0" smtClean="0"/>
              <a:t> </a:t>
            </a:r>
            <a:r>
              <a:rPr lang="en-US" sz="2400" dirty="0" err="1" smtClean="0"/>
              <a:t>carga</a:t>
            </a:r>
            <a:r>
              <a:rPr lang="en-US" sz="2400" dirty="0" smtClean="0"/>
              <a:t> </a:t>
            </a:r>
            <a:r>
              <a:rPr lang="en-US" sz="2400" dirty="0" err="1" smtClean="0"/>
              <a:t>horária</a:t>
            </a:r>
            <a:r>
              <a:rPr lang="en-US" sz="2400" dirty="0" smtClean="0"/>
              <a:t>. </a:t>
            </a:r>
            <a:endParaRPr lang="pt-BR" sz="2400" dirty="0" smtClean="0"/>
          </a:p>
          <a:p>
            <a:pPr algn="just"/>
            <a:r>
              <a:rPr lang="en-US" sz="2400" dirty="0" smtClean="0"/>
              <a:t> </a:t>
            </a:r>
            <a:endParaRPr lang="pt-BR" sz="2400" dirty="0" smtClean="0"/>
          </a:p>
          <a:p>
            <a:pPr algn="just">
              <a:buFontTx/>
              <a:buChar char="-"/>
            </a:pPr>
            <a:r>
              <a:rPr lang="en-US" sz="2400" dirty="0" smtClean="0"/>
              <a:t>A </a:t>
            </a:r>
            <a:r>
              <a:rPr lang="en-US" sz="2400" dirty="0" err="1" smtClean="0"/>
              <a:t>adoção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BNCC tem </a:t>
            </a:r>
            <a:r>
              <a:rPr lang="en-US" sz="2400" dirty="0" err="1" smtClean="0"/>
              <a:t>significado</a:t>
            </a:r>
            <a:r>
              <a:rPr lang="en-US" sz="2400" dirty="0" smtClean="0"/>
              <a:t> a </a:t>
            </a:r>
            <a:r>
              <a:rPr lang="en-US" sz="2400" dirty="0" err="1" smtClean="0"/>
              <a:t>diluição</a:t>
            </a:r>
            <a:r>
              <a:rPr lang="en-US" sz="2400" dirty="0" smtClean="0"/>
              <a:t>/</a:t>
            </a:r>
            <a:r>
              <a:rPr lang="en-US" sz="2400" dirty="0" err="1" smtClean="0"/>
              <a:t>pulverização</a:t>
            </a:r>
            <a:r>
              <a:rPr lang="en-US" sz="2400" dirty="0" smtClean="0"/>
              <a:t> </a:t>
            </a:r>
            <a:r>
              <a:rPr lang="en-US" sz="2400" dirty="0" err="1" smtClean="0"/>
              <a:t>ou</a:t>
            </a:r>
            <a:r>
              <a:rPr lang="en-US" sz="2400" dirty="0" smtClean="0"/>
              <a:t> a </a:t>
            </a:r>
            <a:r>
              <a:rPr lang="en-US" sz="2400" dirty="0" err="1" smtClean="0"/>
              <a:t>supressão</a:t>
            </a:r>
            <a:r>
              <a:rPr lang="en-US" sz="2400" b="1" dirty="0" smtClean="0"/>
              <a:t> </a:t>
            </a:r>
            <a:r>
              <a:rPr lang="en-US" sz="2400" dirty="0" smtClean="0"/>
              <a:t>de </a:t>
            </a:r>
            <a:r>
              <a:rPr lang="en-US" sz="2400" dirty="0" err="1" smtClean="0"/>
              <a:t>disciplinas</a:t>
            </a:r>
            <a:r>
              <a:rPr lang="en-US" sz="2400" dirty="0" smtClean="0"/>
              <a:t> </a:t>
            </a:r>
            <a:r>
              <a:rPr lang="en-US" sz="2400" dirty="0" err="1" smtClean="0"/>
              <a:t>historicamente</a:t>
            </a:r>
            <a:r>
              <a:rPr lang="en-US" sz="2400" dirty="0" smtClean="0"/>
              <a:t> </a:t>
            </a:r>
            <a:r>
              <a:rPr lang="en-US" sz="2400" dirty="0" err="1" smtClean="0"/>
              <a:t>constituídas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1069920" y="484560"/>
            <a:ext cx="10058040" cy="1608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1026788" y="603231"/>
            <a:ext cx="10058040" cy="40503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/>
            <a:r>
              <a:rPr lang="pt-BR" sz="2800" dirty="0" smtClean="0"/>
              <a:t>- A BNCC supervaloriza a dimensão psicológica da vida social:competências </a:t>
            </a:r>
            <a:r>
              <a:rPr lang="pt-BR" sz="2800" dirty="0" err="1" smtClean="0"/>
              <a:t>sócioemocionais</a:t>
            </a:r>
            <a:r>
              <a:rPr lang="pt-BR" sz="2800" dirty="0" smtClean="0"/>
              <a:t>/</a:t>
            </a:r>
            <a:r>
              <a:rPr lang="pt-BR" sz="2800" dirty="0" err="1" smtClean="0"/>
              <a:t>resiliência</a:t>
            </a:r>
            <a:r>
              <a:rPr lang="pt-BR" sz="2800" dirty="0" smtClean="0"/>
              <a:t>/traços de personalidade,  numa visão individualista e utilitária de educação.</a:t>
            </a:r>
          </a:p>
          <a:p>
            <a:pPr algn="just"/>
            <a:r>
              <a:rPr lang="en-US" sz="2800" dirty="0" smtClean="0"/>
              <a:t> - </a:t>
            </a:r>
            <a:r>
              <a:rPr lang="pt-BR" sz="2800" dirty="0" smtClean="0"/>
              <a:t>A BNCC se apresenta como cortina de fumaça para ocultar os reais problemas da educação, tais como: condições de trabalho/</a:t>
            </a:r>
            <a:r>
              <a:rPr lang="pt-BR" sz="2800" dirty="0" err="1" smtClean="0"/>
              <a:t>infraestrutura</a:t>
            </a:r>
            <a:r>
              <a:rPr lang="pt-BR" sz="2800" dirty="0" smtClean="0"/>
              <a:t>, política de valorização dos profissionais da educação e garantia das condições objetivas do direito à educação.</a:t>
            </a:r>
          </a:p>
          <a:p>
            <a:pPr algn="just">
              <a:buFontTx/>
              <a:buChar char="-"/>
            </a:pPr>
            <a:r>
              <a:rPr lang="pt-BR" sz="2800" dirty="0" smtClean="0"/>
              <a:t>A BNCC tende a negar a relação entre o direito às aprendizagens e a condições reais para a sua concretização</a:t>
            </a:r>
            <a:r>
              <a:rPr lang="pt-BR" sz="3200" dirty="0" smtClean="0"/>
              <a:t>.(GIROTTO,2019)</a:t>
            </a:r>
          </a:p>
          <a:p>
            <a:pPr>
              <a:lnSpc>
                <a:spcPct val="90000"/>
              </a:lnSpc>
            </a:pP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Rockwel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Tipo de Madeira</Template>
  <TotalTime>16382</TotalTime>
  <Words>1440</Words>
  <Application>Microsoft Office PowerPoint</Application>
  <PresentationFormat>Widescreen</PresentationFormat>
  <Paragraphs>130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25</vt:i4>
      </vt:variant>
    </vt:vector>
  </HeadingPairs>
  <TitlesOfParts>
    <vt:vector size="36" baseType="lpstr">
      <vt:lpstr>Arial</vt:lpstr>
      <vt:lpstr>Arial Rounded MT Bold</vt:lpstr>
      <vt:lpstr>Calibri</vt:lpstr>
      <vt:lpstr>DejaVu Sans</vt:lpstr>
      <vt:lpstr>Rockwell</vt:lpstr>
      <vt:lpstr>Rockwell Condensed</vt:lpstr>
      <vt:lpstr>Symbol</vt:lpstr>
      <vt:lpstr>Times New Roman</vt:lpstr>
      <vt:lpstr>Wingdings</vt:lpstr>
      <vt:lpstr>Office Theme</vt:lpstr>
      <vt:lpstr>Office Theme</vt:lpstr>
      <vt:lpstr>Apresentação do PowerPoint</vt:lpstr>
      <vt:lpstr>Ensino médio Integrado ou Ensino Médio em Migalhas?</vt:lpstr>
      <vt:lpstr>A reforma do Ensino Médio e a volta ao passado: </vt:lpstr>
      <vt:lpstr>Apresentação do PowerPoint</vt:lpstr>
      <vt:lpstr>Algumas Constatações nos Currículos que adotaram a BNCC (1800H)</vt:lpstr>
      <vt:lpstr>Apresentação do PowerPoint</vt:lpstr>
      <vt:lpstr>Apresentação do PowerPoint</vt:lpstr>
      <vt:lpstr>Apresentação do PowerPoint</vt:lpstr>
      <vt:lpstr>Apresentação do PowerPoint</vt:lpstr>
      <vt:lpstr>Reforma no Paraná</vt:lpstr>
      <vt:lpstr>Apresentação do PowerPoint</vt:lpstr>
      <vt:lpstr>Novas Diretrizes do EM no RJ</vt:lpstr>
      <vt:lpstr>Currículo do EM no RJ</vt:lpstr>
      <vt:lpstr>Matriz curricular do 2º ano do EM-RJ em 2023</vt:lpstr>
      <vt:lpstr>Apresentação do PowerPoint</vt:lpstr>
      <vt:lpstr>Violência curricular na reforma do RS</vt:lpstr>
      <vt:lpstr>Violência curricular /  RS</vt:lpstr>
      <vt:lpstr>Apresentação do PowerPoint</vt:lpstr>
      <vt:lpstr>Algumas contribuições... </vt:lpstr>
      <vt:lpstr>Contribuições...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MUDAR A EDUCAÇÃO POR MEDIDA PROVISÓRIA?</dc:title>
  <dc:creator>Monica RS</dc:creator>
  <cp:lastModifiedBy>Roberta Belillo Jardim</cp:lastModifiedBy>
  <cp:revision>83</cp:revision>
  <cp:lastPrinted>2017-03-03T13:30:29Z</cp:lastPrinted>
  <dcterms:created xsi:type="dcterms:W3CDTF">2016-09-26T19:04:35Z</dcterms:created>
  <dcterms:modified xsi:type="dcterms:W3CDTF">2023-02-07T11:06:50Z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17</vt:i4>
  </property>
</Properties>
</file>